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57" r:id="rId3"/>
    <p:sldId id="256" r:id="rId4"/>
    <p:sldId id="258" r:id="rId5"/>
    <p:sldId id="262" r:id="rId6"/>
    <p:sldId id="259" r:id="rId7"/>
    <p:sldId id="263" r:id="rId8"/>
    <p:sldId id="260" r:id="rId9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CC0000"/>
    <a:srgbClr val="A50021"/>
    <a:srgbClr val="0033CC"/>
    <a:srgbClr val="000099"/>
    <a:srgbClr val="FFFF00"/>
    <a:srgbClr val="0066FF"/>
    <a:srgbClr val="FF6600"/>
    <a:srgbClr val="FF99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B0B42-1125-4349-9B63-2B67C0345E71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B2B53-3C8A-41CF-9A18-9DC34DF72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09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FB90B72-6637-4DA8-902E-94BC6E00E04A}" type="datetimeFigureOut">
              <a:rPr lang="cs-CZ"/>
              <a:pPr>
                <a:defRPr/>
              </a:pPr>
              <a:t>06.01.2025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F41FFB-BAF0-47D3-8F45-CEAF79E5DD9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889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3D92A-9860-402C-8C5B-AB2CCEDBE00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44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8EDC-CD19-49E7-8DBE-397CEE64106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38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5DD37-D16D-485F-8931-0DB89DEE88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2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519A1-F8D4-4141-A2C8-BD881A83134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35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FA848-8480-4E8D-9713-7BE1CA4893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75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3696A-3B0F-4836-85AA-93A60811AB6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92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C0A39-BDF3-48CC-978C-650E2D04503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70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D233B-673F-4E04-8C3B-9F4E509BB2B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66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3852B-0791-4103-9EC6-8905BB26221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70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954D9-DE00-4547-9620-9D1FBFBF1D2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97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132BB-0E4A-4483-9423-2630166798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51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0099"/>
            </a:gs>
            <a:gs pos="19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4937C31-39C9-4531-9DAD-BE0FD122E8A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62854" cy="6309320"/>
          </a:xfrm>
        </p:spPr>
        <p:txBody>
          <a:bodyPr/>
          <a:lstStyle/>
          <a:p>
            <a:endParaRPr lang="cs-CZ" sz="4000" b="1" dirty="0"/>
          </a:p>
          <a:p>
            <a:endParaRPr lang="cs-CZ" sz="4000" b="1" dirty="0"/>
          </a:p>
          <a:p>
            <a:endParaRPr lang="cs-CZ" sz="1600" b="1" dirty="0"/>
          </a:p>
          <a:p>
            <a:endParaRPr lang="cs-CZ" sz="1600" b="1" dirty="0"/>
          </a:p>
          <a:p>
            <a:endParaRPr lang="cs-CZ" sz="1600" b="1" dirty="0"/>
          </a:p>
          <a:p>
            <a:r>
              <a:rPr lang="cs-CZ" sz="4000" b="1" dirty="0"/>
              <a:t>Obchodní akademie Vinohradská</a:t>
            </a:r>
          </a:p>
          <a:p>
            <a:r>
              <a:rPr lang="cs-CZ" sz="2400" dirty="0"/>
              <a:t>příspěvková organizace zřízená hlavním městem Prahou</a:t>
            </a:r>
          </a:p>
          <a:p>
            <a:endParaRPr lang="cs-CZ" sz="2400" dirty="0"/>
          </a:p>
          <a:p>
            <a:r>
              <a:rPr lang="cs-CZ" sz="2400" dirty="0"/>
              <a:t>Fakultní cvičná škola Fakulty financí a účetnictví Vysoké školy ekonomické v Praze</a:t>
            </a:r>
            <a:endParaRPr lang="cs-CZ" sz="20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36096"/>
            <a:ext cx="3240360" cy="204084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EB69A23-0325-42D7-A287-0D36802E68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4208" y="553000"/>
            <a:ext cx="2035247" cy="202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2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864">
        <p14:prism isContent="1" isInverted="1"/>
      </p:transition>
    </mc:Choice>
    <mc:Fallback xmlns="">
      <p:transition spd="slow" advTm="1864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endParaRPr lang="cs-CZ" sz="2400" b="1" dirty="0"/>
          </a:p>
          <a:p>
            <a:pPr>
              <a:spcAft>
                <a:spcPts val="1200"/>
              </a:spcAft>
            </a:pPr>
            <a:r>
              <a:rPr lang="cs-CZ" sz="2400" b="1" dirty="0"/>
              <a:t>Základní informace o škole</a:t>
            </a:r>
          </a:p>
          <a:p>
            <a:r>
              <a:rPr lang="cs-CZ" sz="2000" dirty="0"/>
              <a:t>Jedna z nejstarších OA v Praze - 114 let školy </a:t>
            </a:r>
          </a:p>
          <a:p>
            <a:r>
              <a:rPr lang="cs-CZ" sz="2000" dirty="0"/>
              <a:t>Čtyřleté denní studium ukončené maturitou</a:t>
            </a:r>
          </a:p>
          <a:p>
            <a:r>
              <a:rPr lang="cs-CZ" sz="2000" dirty="0"/>
              <a:t>Škola zřizovaná hlavním městem Prahou, „státní“, školné se neplatí</a:t>
            </a:r>
          </a:p>
          <a:p>
            <a:r>
              <a:rPr lang="cs-CZ" sz="2000" dirty="0"/>
              <a:t>Nyní má škola 19 tříd (zpravidla 5 tříd v ročníku) a 522 žáků</a:t>
            </a:r>
          </a:p>
          <a:p>
            <a:endParaRPr lang="cs-CZ" sz="2400" b="1" dirty="0"/>
          </a:p>
          <a:p>
            <a:pPr>
              <a:spcAft>
                <a:spcPts val="1200"/>
              </a:spcAft>
            </a:pPr>
            <a:r>
              <a:rPr lang="cs-CZ" sz="2400" b="1" dirty="0"/>
              <a:t>Uplatnění absolventů</a:t>
            </a:r>
          </a:p>
          <a:p>
            <a:r>
              <a:rPr lang="cs-CZ" sz="2000" dirty="0"/>
              <a:t>Možnost uplatnění jak v dalším studiu na VŠ a VOŠ, tak v praxi </a:t>
            </a:r>
          </a:p>
          <a:p>
            <a:r>
              <a:rPr lang="cs-CZ" sz="2000" dirty="0"/>
              <a:t>(VOŠ a VŠ cca 80%, do zaměstnání cca 20 %).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Absolventi se uplatní v ekonomických, marketingových, reklamních, právních a dalších odděleních podniků i ve státní správě, například jako ekonom, účetní, daňový poradce, bankovní úředník, pracovník v pojišťovně, personalista, asistent ředitele, průvodce CR, pracovník v CK, administrativní pracovník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51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7461">
        <p14:prism isContent="1" isInverted="1"/>
      </p:transition>
    </mc:Choice>
    <mc:Fallback xmlns="">
      <p:transition spd="slow" advTm="7461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r>
              <a:rPr lang="cs-CZ" sz="2400" b="1" dirty="0"/>
              <a:t>Nabídka vzdělávání</a:t>
            </a:r>
          </a:p>
          <a:p>
            <a:pPr algn="just"/>
            <a:r>
              <a:rPr lang="cs-CZ" sz="2000" dirty="0"/>
              <a:t>obory vzdělání OA nebo EL s důrazem na předměty účetnictví, ekonomika, jazyky, počítače. </a:t>
            </a:r>
          </a:p>
          <a:p>
            <a:pPr algn="just"/>
            <a:r>
              <a:rPr lang="cs-CZ" sz="2000" dirty="0"/>
              <a:t>Dva cizí jazyky á 13 h + 1 h konverzace: angličtina (1. cizí jazyk), němčina, španělština, ruština v každé třídě budou otevřeny dvě jazykové skupiny</a:t>
            </a:r>
          </a:p>
          <a:p>
            <a:r>
              <a:rPr lang="cs-CZ" sz="2400" dirty="0"/>
              <a:t>1 třída:</a:t>
            </a:r>
            <a:r>
              <a:rPr lang="cs-CZ" sz="2400" b="1" dirty="0"/>
              <a:t> obor vzdělání 78-42-M/02 Ekonomické lyceum</a:t>
            </a:r>
          </a:p>
          <a:p>
            <a:r>
              <a:rPr lang="cs-CZ" sz="2000" dirty="0"/>
              <a:t>Všeobecná a odborná příprava</a:t>
            </a:r>
          </a:p>
          <a:p>
            <a:r>
              <a:rPr lang="cs-CZ" sz="2400" dirty="0"/>
              <a:t>2 třídy:</a:t>
            </a:r>
            <a:r>
              <a:rPr lang="cs-CZ" sz="2400" b="1" dirty="0"/>
              <a:t> obor vzdělání 63-41-M/02 Obchodní akademie, </a:t>
            </a:r>
          </a:p>
          <a:p>
            <a:pPr>
              <a:spcBef>
                <a:spcPts val="0"/>
              </a:spcBef>
            </a:pPr>
            <a:r>
              <a:rPr lang="cs-CZ" sz="2400" b="1" dirty="0"/>
              <a:t>ŠVP OA - Ekonomika a podnikání v EU</a:t>
            </a:r>
          </a:p>
          <a:p>
            <a:r>
              <a:rPr lang="cs-CZ" sz="2000" dirty="0"/>
              <a:t>Profilové předměty: Mezinárodní podnikání a marketing, Evropská unie, Světová ekonomika a další</a:t>
            </a:r>
          </a:p>
          <a:p>
            <a:r>
              <a:rPr lang="cs-CZ" sz="2400" dirty="0"/>
              <a:t>2 třídy:</a:t>
            </a:r>
            <a:r>
              <a:rPr lang="cs-CZ" sz="2400" b="1" dirty="0"/>
              <a:t> obor vzdělání 63-41-M/02 Obchodní akademie</a:t>
            </a:r>
          </a:p>
          <a:p>
            <a:pPr>
              <a:spcBef>
                <a:spcPts val="0"/>
              </a:spcBef>
            </a:pPr>
            <a:r>
              <a:rPr lang="cs-CZ" sz="2400" b="1" dirty="0"/>
              <a:t>ŠVP OA - Cestovní ruch </a:t>
            </a:r>
          </a:p>
          <a:p>
            <a:r>
              <a:rPr lang="cs-CZ" sz="2000" dirty="0"/>
              <a:t>Profilové předměty: Zeměpis cestovního ruchu, Dějepis a dějiny umění, Průvodcovství, Služby cestovního ruchu a další</a:t>
            </a:r>
          </a:p>
          <a:p>
            <a:r>
              <a:rPr lang="cs-CZ" sz="2200" b="1" dirty="0"/>
              <a:t>Celkem 5 tříd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92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7997">
        <p14:prism isContent="1" isInverted="1"/>
      </p:transition>
    </mc:Choice>
    <mc:Fallback xmlns="">
      <p:transition spd="slow" advTm="7997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r>
              <a:rPr lang="cs-CZ" sz="2400" b="1" dirty="0"/>
              <a:t>Průběh vzdělávání</a:t>
            </a:r>
          </a:p>
          <a:p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Zahájení výuky – 7:30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1. a 2. ročník bez odpolední výuky (do 13:55)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3. a 4. ročník – odpolední vyučování jeden den, přestávka na oběd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Volitelné předměty ve 3. a 4. ročníku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Obědy pro žáky v ZŠ Sázavská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Učitelský sbor – cca 50 vysokoškolsky vzdělaných a kvalifikovaných učitelů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Elektronická žákovská knížka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Vybavení pro výuku (5 počítačových učeben, počítače a dataprojektory ve všech velkých učebnách)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Možnost pracovat v kroužcích (klub mladého diváka, výtvarný kroužek, filmový klub …)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3530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7125">
        <p14:prism isContent="1" isInverted="1"/>
      </p:transition>
    </mc:Choice>
    <mc:Fallback xmlns="">
      <p:transition spd="slow" advTm="712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r>
              <a:rPr lang="cs-CZ" sz="2400" b="1" dirty="0"/>
              <a:t>Akce v průběhu vzdělávání</a:t>
            </a:r>
          </a:p>
          <a:p>
            <a:endParaRPr lang="cs-CZ" sz="2400" b="1" dirty="0"/>
          </a:p>
          <a:p>
            <a:pPr marL="342900" indent="-342900" algn="l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Úvodní soustředění 1. ročníků</a:t>
            </a:r>
          </a:p>
          <a:p>
            <a:pPr marL="342900" indent="-342900" algn="l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Turistický a cykloturistický kurz – 1. ročník CR</a:t>
            </a:r>
          </a:p>
          <a:p>
            <a:pPr marL="342900" indent="-342900" algn="l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Odborné soustředění – 2. ročník EL</a:t>
            </a:r>
          </a:p>
          <a:p>
            <a:pPr marL="342900" indent="-342900" algn="l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LVK – 2. ročník (Rakousko)</a:t>
            </a:r>
          </a:p>
          <a:p>
            <a:pPr marL="342900" indent="-342900" algn="l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Odborná praxe OA (2. a 3. ročník 2 týdny)</a:t>
            </a:r>
          </a:p>
          <a:p>
            <a:pPr marL="342900" indent="-342900" algn="l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Odborná praxe EL (2. a 3. ročník 1 týden + projektový týden)</a:t>
            </a:r>
          </a:p>
          <a:p>
            <a:pPr marL="342900" indent="-342900" algn="l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Turistické dny 3 x za rok</a:t>
            </a:r>
          </a:p>
          <a:p>
            <a:pPr marL="342900" indent="-342900" algn="l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Sportovní dny 2 x za rok</a:t>
            </a:r>
          </a:p>
          <a:p>
            <a:pPr marL="342900" indent="-3429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Odborné exkurze do podniků (Coca-Cola, Škoda Mladá Boleslav, jaderná elektrárna Temelín…) a odborné přednášky týkající se Evropské unie, mezinárodních vztahů, cestopisné přednášky, návštěva Parlamentu ČR, ČNB…</a:t>
            </a:r>
          </a:p>
          <a:p>
            <a:pPr marL="342900" indent="-3429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Zahraniční zájezdy (Španělsko, Anglie, Německo) – jen pro ty, kteří se učí příslušný cizí jazyk</a:t>
            </a:r>
          </a:p>
          <a:p>
            <a:pPr marL="342900" indent="-342900" algn="just"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1080000" algn="l"/>
              </a:tabLst>
            </a:pPr>
            <a:r>
              <a:rPr lang="cs-CZ" sz="2000" dirty="0"/>
              <a:t>Soutěže, olympiády (ekonomické, účetní, podnikatelské, matematické</a:t>
            </a:r>
            <a:r>
              <a:rPr lang="cs-CZ" sz="2000"/>
              <a:t>, z češtiny</a:t>
            </a:r>
            <a:r>
              <a:rPr lang="cs-CZ" sz="2000" dirty="0"/>
              <a:t>, cizích jazyků)</a:t>
            </a:r>
          </a:p>
        </p:txBody>
      </p:sp>
    </p:spTree>
    <p:extLst>
      <p:ext uri="{BB962C8B-B14F-4D97-AF65-F5344CB8AC3E}">
        <p14:creationId xmlns:p14="http://schemas.microsoft.com/office/powerpoint/2010/main" val="264430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7125">
        <p14:prism isContent="1" isInverted="1"/>
      </p:transition>
    </mc:Choice>
    <mc:Fallback xmlns="">
      <p:transition spd="slow" advTm="7125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r>
              <a:rPr lang="cs-CZ" sz="2400" b="1" dirty="0"/>
              <a:t>Něco navíc…</a:t>
            </a:r>
          </a:p>
          <a:p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B2 </a:t>
            </a:r>
            <a:r>
              <a:rPr lang="cs-CZ" sz="2000" dirty="0" err="1"/>
              <a:t>First</a:t>
            </a:r>
            <a:r>
              <a:rPr lang="cs-CZ" sz="2000" dirty="0"/>
              <a:t>, dříve </a:t>
            </a:r>
            <a:r>
              <a:rPr lang="cs-CZ" sz="2000" dirty="0" err="1"/>
              <a:t>First</a:t>
            </a:r>
            <a:r>
              <a:rPr lang="cs-CZ" sz="2000" dirty="0"/>
              <a:t> </a:t>
            </a:r>
            <a:r>
              <a:rPr lang="cs-CZ" sz="2000" dirty="0" err="1"/>
              <a:t>Certificate</a:t>
            </a:r>
            <a:r>
              <a:rPr lang="cs-CZ" sz="2000" dirty="0"/>
              <a:t> in </a:t>
            </a:r>
            <a:r>
              <a:rPr lang="cs-CZ" sz="2000" dirty="0" err="1"/>
              <a:t>English</a:t>
            </a:r>
            <a:r>
              <a:rPr lang="cs-CZ" sz="2000" dirty="0"/>
              <a:t> (příprava na zkoušku ve škole)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err="1"/>
              <a:t>Zertifikat</a:t>
            </a:r>
            <a:r>
              <a:rPr lang="cs-CZ" sz="2000" dirty="0"/>
              <a:t> </a:t>
            </a:r>
            <a:r>
              <a:rPr lang="cs-CZ" sz="2000" dirty="0" err="1"/>
              <a:t>Deutsch</a:t>
            </a:r>
            <a:r>
              <a:rPr lang="cs-CZ" sz="2000" dirty="0"/>
              <a:t> (příprava na zkoušku ve škole)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Řidičský průkaz skupiny B ve 3. nebo ve 4. ročníku (studenti hradí praktickou výuku, teoretická výuka hrazena školou)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Program podpory vzdělávání pro žáky nadané a žáky se speciálními potřebami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Konzultační hodiny učitelů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Zaměření přípravy se každoročně obměňuje podle zájmu žáků</a:t>
            </a:r>
          </a:p>
          <a:p>
            <a:pPr algn="l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6553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6925">
        <p14:prism isContent="1" isInverted="1"/>
      </p:transition>
    </mc:Choice>
    <mc:Fallback xmlns="">
      <p:transition spd="slow" advTm="6925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sz="2400" b="1" dirty="0"/>
              <a:t>Maturita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Společná část – 2 zkoušky (Český jazyk a literatura; Matematika nebo Cizí jazyk), jen didaktické testy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Profilová část – 3 zkoušky (viz níže podle roku 2023) a dále písemné práce a ústní zkoušky z předmětů společné části, pokud jsou (Matematika – jen didaktický test)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Ekonomické lyceum</a:t>
            </a:r>
          </a:p>
          <a:p>
            <a:pPr marL="80010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Praktická zkouška z účetnictví</a:t>
            </a:r>
          </a:p>
          <a:p>
            <a:pPr marL="80010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Ekonomika (ústní)</a:t>
            </a:r>
          </a:p>
          <a:p>
            <a:pPr marL="80010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Cizí jazyk (písemná a ústní); Matematika (ústní); Informatika (písemná a ústní); Dějepis (ústní); Biologie (ústní); Společenské vědy (ústní); Chemie (ústní); Fyzika (ústní); Zeměpis (ústní); Účetnictví (ústní)</a:t>
            </a:r>
          </a:p>
          <a:p>
            <a:pPr marL="34290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ea typeface="+mn-ea"/>
                <a:cs typeface="+mn-cs"/>
              </a:rPr>
              <a:t>OA – </a:t>
            </a:r>
            <a:r>
              <a:rPr lang="pl-PL" sz="2000" dirty="0">
                <a:ea typeface="+mn-ea"/>
                <a:cs typeface="+mn-cs"/>
              </a:rPr>
              <a:t>ekonomika a podnikání v Evropské unii</a:t>
            </a:r>
          </a:p>
          <a:p>
            <a:pPr marL="80010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Praktická zkouška z účetnictví</a:t>
            </a:r>
          </a:p>
          <a:p>
            <a:pPr marL="80010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Ekonomika (ústní)</a:t>
            </a:r>
          </a:p>
          <a:p>
            <a:pPr marL="80010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Mezinárodní podnikání a EU (ústní); Účetnictví (ústní); Cizí jazyk (písemná a ústní); Matematika (ústní) </a:t>
            </a:r>
          </a:p>
          <a:p>
            <a:pPr marL="34290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ea typeface="+mn-ea"/>
                <a:cs typeface="+mn-cs"/>
              </a:rPr>
              <a:t>OA – cestovní ruch</a:t>
            </a:r>
          </a:p>
          <a:p>
            <a:pPr marL="80010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Praktická zkouška z účetnictví</a:t>
            </a:r>
          </a:p>
          <a:p>
            <a:pPr marL="80010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Ekonomika (ústní)</a:t>
            </a:r>
          </a:p>
          <a:p>
            <a:pPr marL="80010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Cestovní ruch (ústní); Účetnictví (ústní); Cizí jazyk (písemná a </a:t>
            </a:r>
            <a:r>
              <a:rPr lang="cs-CZ" sz="1400"/>
              <a:t>ústní); </a:t>
            </a:r>
            <a:r>
              <a:rPr lang="cs-CZ" sz="1400" dirty="0"/>
              <a:t>Matematika (ústní)</a:t>
            </a:r>
          </a:p>
          <a:p>
            <a:pPr marL="34290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ea typeface="+mn-ea"/>
                <a:cs typeface="+mn-cs"/>
              </a:rPr>
              <a:t>Možnost složit i nepovinné zkoušky</a:t>
            </a:r>
          </a:p>
          <a:p>
            <a:pPr marL="34290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ea typeface="+mn-ea"/>
                <a:cs typeface="+mn-cs"/>
              </a:rPr>
              <a:t>Možnost nahradit profilovou zkoušku z cizího jazyka certifikovanou zkouškou</a:t>
            </a:r>
          </a:p>
        </p:txBody>
      </p:sp>
    </p:spTree>
    <p:extLst>
      <p:ext uri="{BB962C8B-B14F-4D97-AF65-F5344CB8AC3E}">
        <p14:creationId xmlns:p14="http://schemas.microsoft.com/office/powerpoint/2010/main" val="188071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6925">
        <p14:prism isContent="1" isInverted="1"/>
      </p:transition>
    </mc:Choice>
    <mc:Fallback xmlns="">
      <p:transition spd="slow" advTm="6925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sz="2400" b="1" dirty="0"/>
              <a:t>Přijímací řízení na školní rok 2025/2026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Přesné podmínky budou uvedeny ve vyhlášení na webu do 31. 1. 2025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Otevírané třídy v příštím školním roce: 5, tj. 150 žáků.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Možnost zvolit 3 školy a ŠVP v pořadí zájmu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Termín podání přihlášek: 20. 2. 2025 v elektronické nebo listinné formě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Jednotné (celostátní) přijímací zkoušky z českého jazyka a literatury </a:t>
            </a:r>
            <a:r>
              <a:rPr lang="cs-CZ" sz="2000"/>
              <a:t>a z matematiky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Termíny zkoušek: 11. a 14. dubna 2025 (ve všech školách stejně)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Váha 60% hodnocení výsledku zkoušky, 40% hodnocení prospěchu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Hranice úspěšnosti je 30 bodů (ze 100 možných)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Vypočítávání průměru známek ze základní školy - kalkulačka je na našich webových stránkách</a:t>
            </a:r>
          </a:p>
        </p:txBody>
      </p:sp>
    </p:spTree>
    <p:extLst>
      <p:ext uri="{BB962C8B-B14F-4D97-AF65-F5344CB8AC3E}">
        <p14:creationId xmlns:p14="http://schemas.microsoft.com/office/powerpoint/2010/main" val="2572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6837">
        <p14:prism isContent="1" isInverted="1"/>
      </p:transition>
    </mc:Choice>
    <mc:Fallback xmlns="">
      <p:transition spd="slow" advTm="6837">
        <p:fade/>
      </p:transition>
    </mc:Fallback>
  </mc:AlternateContent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</TotalTime>
  <Words>908</Words>
  <Application>Microsoft Office PowerPoint</Application>
  <PresentationFormat>Předvádění na obrazovce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RNDr. Milan Macek, CSc.</dc:title>
  <dc:creator>p</dc:creator>
  <cp:lastModifiedBy>pcadm</cp:lastModifiedBy>
  <cp:revision>795</cp:revision>
  <cp:lastPrinted>2016-03-06T14:28:52Z</cp:lastPrinted>
  <dcterms:created xsi:type="dcterms:W3CDTF">2010-04-27T11:17:26Z</dcterms:created>
  <dcterms:modified xsi:type="dcterms:W3CDTF">2025-01-06T14:38:04Z</dcterms:modified>
</cp:coreProperties>
</file>